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Proxima Nova" panose="020B0604020202020204" charset="0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FBAC00-4EE5-4A85-BBB5-BA0611A5922F}">
  <a:tblStyle styleId="{26FBAC00-4EE5-4A85-BBB5-BA0611A592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6" autoAdjust="0"/>
    <p:restoredTop sz="94660"/>
  </p:normalViewPr>
  <p:slideViewPr>
    <p:cSldViewPr snapToGrid="0">
      <p:cViewPr>
        <p:scale>
          <a:sx n="100" d="100"/>
          <a:sy n="100" d="100"/>
        </p:scale>
        <p:origin x="58" y="-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0%B5%D0%B4%D0%B5%D1%80%D0%B0%D0%BB%D1%8C%D0%BD%D0%B0%D1%8F_%D0%BF%D0%BE%D0%BB%D0%B8%D1%82%D0%B5%D1%85%D0%BD%D0%B8%D1%87%D0%B5%D1%81%D0%BA%D0%B0%D1%8F_%D1%88%D0%BA%D0%BE%D0%BB%D0%B0_%D0%9B%D0%BE%D0%B7%D0%B0%D0%BD%D0%BD%D1%8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u.wikipedia.org/wiki/%D0%9E%D0%B4%D0%B5%D1%80%D1%81%D0%BA%D0%B8,_%D0%9C%D0%B0%D1%80%D1%82%D0%B8%D0%BD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ala-lang.org/tutorials/tour/singleton-objects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Условный оператор в скале достаточно прост. Можно писать так или так, но я бы рекомендовал всегда стараться использовать фигурные скобки, так читабельнее. В Scala нет тернарного if-а как в Java с знаком вопроса и двоеточием, только if, только хардкор. На примере условий я хочу показать важный концепт - почти все есть блок и у него есть возвращаемый тип. Например тут у if-а возвращаемый тип - Unit, это аналог void из Java. Про иерархию типов в скале мы поговорим позже, это не самая простая тема, сейчас достаточно знать, что это ничего. Например в публичных методах считается хорошей практикой явно объявлять возвращаемый тип, иначе можно случайно вернуть то, что не хотели или наоборот. Да и вообще в Scala явность считается лучше неявности (в следующей лекции будет про неявные преобразования, которые можно случайно наимпортировать (или нет) и искать, что же ты сделал не так).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Тип Int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Его можно указать явно. Ну например чтобы проверить, что все правильно, иначе компилятор выведет тип сам и вы можете пожалеть об этом.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Например тут будет ошибка компиляции. Если тип блока нельзя привести к типу, которому должна соответствовать переменная, то будет ошибка. В языке есть так называемые неявные (implicit) преобразования, которые позволили бы сделать этот кусок кода валидным, но мы идем от простого к сложному и это тоже очень непростая тема, мы вернемся к ней через несколько лекций.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 так нет. Тип переменной будет Any - то есть любой. Компилятор пытается найти наивысший общий в иерархии типов и выше Any нет ничего. Обычно, если тип переменной Any, то это не то, чего вы хотите и стоит искать ошибку. Не стоит думать, что вы должны выводить типы сами в голове всегда. Конечно со временем этому учишься, но в IDE есть хоткеи для этого, которые часто помогают.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скале есть и классические циклы с пост и пре условиями.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так можно написать, но вряд ли вы встретите это в проектах. Потому что это не “функциональненько”.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вы увидите такой код, то скорее смотрите, кто его написал и быстрее узнавайте, что этот человек делает в одном здании с таким скалистом, как вы.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Есть только одно оправдание такому циклу - он обычно быстрее работает. Но это становится важно не так часто, чаще важна краткость и понятность кода. Ну и некое единство стиля.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То же самое с пост условием. Цикл выполнится минимум один раз, ничего интересного.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Пакеты и организация кода в Скале гибче, чем в яве.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яве файл мог содержать только один публичный класс, в скале - сколько угодно.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файл содержит много публичных классов, то его принято называть с маленькой буквы. Но так советую делать, только если вы уже хорошо будете понимать, что вы делаете. Система контроля версий не одобрит такое решение и это может привести к сложностям. Лучше по-старинке один класс - один файл, если он не совсем маленький.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пакетах можно объявлять классы и объекты, но не функции. Для таких целей их обычно объявляют в объектах и затем импортируют из них. Еще есть такой инструмент, как package object, это объект, поля и методы которого в пакете автоматически импортируются.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 самом деле файлам необязательно лежать в такой структуре папок и все вроде бы будет работать, но могут возникнуть всякие странные вещи, так что без знания зачем этого лучше не делать.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Схемы импортов тоже гибче.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примеры импортов.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 java.lang все понятно, там всякие основные классы типа Thread, Class, интерфейсы типа Runnable. Жить все без них не могут.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пакете scala живут например пакеты с package object-ами math и sys, которые мы посмотрим далее.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В объекте Predef живут многие методы, которые многие считают в язык “встроенными” и не задумываются откуда они взялись. Там есть например ???, assert, require, </a:t>
            </a:r>
            <a:r>
              <a:rPr lang="en-GB">
                <a:highlight>
                  <a:srgbClr val="FFFFFF"/>
                </a:highlight>
              </a:rPr>
              <a:t>println, readline и всякие такие вещи. Все методы преобразования типов и почти все, что есть в языке, но чего нет в Java, то объявлено там. Возможно новичку там делать нечего, но кто хочет копнуть поглубже определенно стоит туда заглянуть.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Всего несколько примеров. Советую заглянуть и походить по всем пакетам, там есть стоящие вещи, чтобы все их освятить не хватит всего времени. Но с самым важным мы безусловно вас познакомим. Многие из этих “закопанных” вещей могут вам редко пригодиться, но метко. Я до сих пор когда хочу что-то сделать и чувствую боль от Java, то гуглю или ищу в встроенной библиотеке языка способ сделать это более “функционально”. Там есть многие неожиданные вещи, от работы с xml до инструментов для создания парсеров разной сложности (от регулярных выражений до создания своих синтаксических анализаторов, можно попробовать сделать какой-то свой язык). Кстати про языки, гибкость скалы и ее системы типов часто используют для создания так называемых DSL (Domain Specific Language). Сама скала по факту такой язык над явой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Scala нет нативных “примитивных типов” как в Java, для каждого даже численного типа создается объект в куче, что сказывается не лучшим образом на производительности приложений.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Упомянуть </a:t>
            </a: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BigInt, BigDecimal, но это не примитивы и в Java.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== String.format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Еще есть интерполяция f, позволяющая менять формат чисел, как в методе format. Этим редко пользуются, хорошо знать, что это есть.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Это очень удобно и все такое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Сейчас я хочу сказать немного про базовые операции с консолью с скале, чтобы мы быстрее смогли делать несложные примеры.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Простая функция может быть объявлена в классе или объекте.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функции не нужны внутренности класса, то обычно ее объявляют в объекте-компаньоне. Иметь объект почти для каждого класса - это нормально в Scala, как и иметь статические поля в Java.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Наша цель - дать вам как можно полезных знаний.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этого мы должны понимать, какие для вас будут полезны? Чего вы ждете от курса?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Кто пишет на чем на работе? Кому зачем скала?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Я хочу, чтобы вы относились к нам, как коллегам, которые подготовили для вас серию докладов. Можете задавать вопросы по ходу лекции, если уж завалите,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</a:rPr>
              <a:t>В отличие от case классов, у него нет именованных функций доступа, вместо этого у него есть функции доступа, которые носят названия по номеру позиции элемента кортежа и они нумеруются с 1, а не с 0.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Вот это тру функционально. Хотя выглядит как цикл, но на самом деле тут создается объект Range от 0 до 10, это что-то типа коллекции, как итератор, и для каждого элемента выполняется функция. На самом деле for comprehensions - не тема для первой лекции, мы вернемся к ней в свое время. По факту это синтаксический сахар и компилятор под капотом напишет такой функциональный код. В таком простом примере вроде выглядит и так нестрашно, но сахар этим не ограничивается и позволяет писать очень гибкие и удобные вещи, компоновать объекты, делать вложенные цепочки логики и объектов. Ладно, пока объяснить сложно. Пока вы можете знать, что её часто используют как цикл.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Достаточно странно, что скала дает переопределять метод без ключевого слова override. Но я советую всегда его писать, если вдруг кто-то случайно переименует или удалит исходный метод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Функциональный и объектно-ориентированный язык с статической типизацией для JVM. Это значит, что типы проверяются при компиляции программы в байткод, который выполняет виртуальная машина Java (JVM).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Первые версии языка созданы в 2003 году коллективом лаборатории методов программирования </a:t>
            </a:r>
            <a:r>
              <a:rPr lang="en-GB" sz="12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Федеральной политехнической школы Лозанны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 под руководством </a:t>
            </a:r>
            <a:r>
              <a:rPr lang="en-GB" sz="12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Мартина Одерски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. Scala может стать преемником языка Java. 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Язык активно развивается, недавно вышла 2.12 с новыми плюшками и исправлениями, идет работа над новым компилятором языка Dotty - это будущее языка. Компиляция станет быстрее, ошибки компиляции понятнее и редкие ограничения возможностей языка будут убраны. Но пока и так жить вполне можно.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Все приходят в него по-разному. Я опрашивал знакомых людей, технарей, которые принимали решение использовать его в своих компаниях и сложилась такая картинка - Haskell/Closure чисто функциональные сложно поддерживать, они вынуждают тебя писать только функционально. А в ООП долго не хватало удобных функциональных вещей. А еще его первыми брали проекты с необходимосью в модели акторов, это такая модель параллельных вычислений, которая стоит на обмене сообщениями между так называемыми акторами и внутреним расчетам внутри каждого из них. Это сильно упрощает синхронизацию данных в сложных системах, а в некоторые ассинхронные системы типа чатов ложатся просто идеально.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Высокий порог вхождения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Язык любят за гибкий функционал и за гибкую систему типов. С большими возможностями приходит и большая ответственность, ваши коллеги могут начать ненавидеть вас за то, что вы запилили в проект то, о чем прочитали за обедом в блоге какого-нибудь китайца, а больше никто не осилит эту фичу. Хотя никто не мешал сделать как-то иначе. Наверное, это один из главных камней преткновения в </a:t>
            </a:r>
            <a:r>
              <a:rPr lang="en-GB" sz="1200">
                <a:solidFill>
                  <a:srgbClr val="252525"/>
                </a:solidFill>
                <a:highlight>
                  <a:schemeClr val="lt1"/>
                </a:highlight>
              </a:rPr>
              <a:t>применении</a:t>
            </a:r>
            <a:r>
              <a:rPr lang="en-GB" sz="1200">
                <a:solidFill>
                  <a:srgbClr val="252525"/>
                </a:solidFill>
                <a:highlight>
                  <a:srgbClr val="FFFFFF"/>
                </a:highlight>
              </a:rPr>
              <a:t> языка.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>
                <a:highlight>
                  <a:srgbClr val="FFFFFF"/>
                </a:highlight>
              </a:rPr>
              <a:t>Я скажу, что лучше обойти в скале, а что стоит применять. этот высокий порог вхождения обусловлен тем, что когда у тебя много возможностей, то ты начинаешь использовать их все там, где не стоит этого делать и для этого нужен реальный опыт работы со всем этим, чтобы иметь право рассказывать, что где-то стоит делать, а где-то нет. А что-то лучше никогда вообще не применять и почему мы будем тоже стараться рассказывать.</a:t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 проще и гибче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Notable differences between Java and Scala are: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749300" lvl="0" indent="-314325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There is no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keyword in Scala. The default access level (when no modifier is specified) corresponds to Java’s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access level.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749300" lvl="0" indent="-3143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Unlike in Java, in Scala members that are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are not accessible from other unrelated classes, traits or objects in the same package.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749300" lvl="0" indent="-3143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There is no direct equivalent to Java’s default access level in Scala.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749300" lvl="0" indent="-3143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In Scala, members that are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are accessible not only inside the class itself, but also in the class’ </a:t>
            </a:r>
            <a:r>
              <a:rPr lang="en-GB" sz="1350">
                <a:solidFill>
                  <a:srgbClr val="005008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companion object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(and vice versa: a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member in an object is accessible also in the object’s companion class).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749300" lvl="0" indent="-3143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You can make a top-level type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or </a:t>
            </a:r>
            <a:r>
              <a:rPr lang="en-GB" sz="1350"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en-GB" sz="1350">
                <a:solidFill>
                  <a:srgbClr val="666666"/>
                </a:solidFill>
                <a:highlight>
                  <a:srgbClr val="FFFFFF"/>
                </a:highlight>
              </a:rPr>
              <a:t> in Scala (see below); this is not possible in Java.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Все проще и гибче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Известная картинка про краткость и выразительность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вы будете писать на скале как на хорошей яве, то вы будете жить в мире слева. Будете тешить чувство собственной важности - будете переходить в мир правее. Все опытные скалисты одной ногой внизу. И наверное нам это нравится :)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Так выглядит самая простая компилирующаяся программа на языке Scala. Похоже на Java, но уже тут можно увидеть синтаксис языка. Я не буду подробно останавливаться на нем, пример будет достаточно знаком людям, знающим Java. В Java точкой входа в приложение является статический метод main, принимающий массив строк с параметрами запуска приложения. Тут почти то же самое. Если кратко, классы в скале не могут иметь так называемых статических полей, для этого существуют объекты (или обжекты. Это не те объекты - экземпляры классов, которые создаются из классов, это скорее синлтон обжекты, все поля и методы которых можно считать статическими). Поэтому точка входа в приложение на Scala - это метод main у какого-нибудь объекта, в примере - у HelloWorld.  Ну и запись типов параметров идет после названия через двоеточние. И тип параметра пишутся в квадратных скобках. Все остальное вроде такое же. Точки с запятой в языке необязательны и ими можно разделять выражения на одной строке, но обычно ими не пользуются вообще.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Самое основное и важное в программировании и каждом языке - это управляющие структуры - циклы, условия, функции, все, что влияет на процесс выполнения приложения. От функционала и возможностей этих структур зависит то, как мы пишем код и как он затем работает. Можно написать одно и то же бесчисленной комбинацией всяких паттернов и комбинацией классов и нужна больше для поддержки кода и чтобы нам было проще с ним работать, но вся логика как бы может быть написана только из управляющих структур.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Каждый автор учебника и курса выбирает лучший по мнению способ подачи основ. В нужном порядке. Мы тоже постарались сделать этот процесс последовательным, но почему-то, в других источниках бывает не в таком порядке.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Все </a:t>
            </a:r>
            <a:r>
              <a:rPr lang="en-GB"/>
              <a:t>(ну, почти)</a:t>
            </a:r>
            <a:r>
              <a:rPr lang="en-GB" b="1"/>
              <a:t> в Scala</a:t>
            </a:r>
            <a:r>
              <a:rPr lang="en-GB"/>
              <a:t> – </a:t>
            </a:r>
            <a:r>
              <a:rPr lang="en-GB" b="1"/>
              <a:t>выражение</a:t>
            </a:r>
            <a:r>
              <a:rPr lang="en-GB"/>
              <a:t>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res0 – автоматически создаваемое имя для переменной, которое интерпретатор дает результату вашего выражения.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Переменная имеет тип Int и содержит целочисленное значение 2.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Вы можете присвоить собственное имя результату выражения.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переменной с ключевым словом val вы не можете изменить ранее присвоенное значение.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Если вам нужно изменить значение константы, вы должны использовать ключевое слово var, но использовать это не тру.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0"/>
            <a:ext cx="380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4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jesperdj.com/2016/01/08/scala-access-modifiers-and-qualifiers-in-detail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lvinalexander.com/scala/how-to-control-scala-method-scope-object-private-packag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ala-lang.org/styl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witter.github.io/effectivescala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github.io/effectivescala/index-ru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atomicscala.com/" TargetMode="External"/><Relationship Id="rId4" Type="http://schemas.openxmlformats.org/officeDocument/2006/relationships/hyperlink" Target="https://www.scala-exercises.org/std_lib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School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Лекция 1. Основы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63" y="3480400"/>
            <a:ext cx="4842824" cy="8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71900" y="19854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&gt; 2! O_o"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&lt; 2! That seems ok"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println(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&gt; 2! O_o"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10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11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12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080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8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 sz="18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2"/>
          </p:nvPr>
        </p:nvSpPr>
        <p:spPr>
          <a:xfrm>
            <a:off x="5884825" y="1919075"/>
            <a:ext cx="2809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error:</a:t>
            </a:r>
            <a:r>
              <a:rPr lang="en-GB" sz="1800">
                <a:solidFill>
                  <a:srgbClr val="FF0000"/>
                </a:solidFill>
              </a:rPr>
              <a:t> type mismatch;</a:t>
            </a:r>
            <a:endParaRPr sz="1800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 found   : Int(1)</a:t>
            </a:r>
            <a:endParaRPr sz="1800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 required: String</a:t>
            </a:r>
            <a:endParaRPr sz="1800"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Условия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71900" y="1836975"/>
            <a:ext cx="8222100" cy="2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“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2”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ifResult: Any = “2”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ifResult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14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Цикл while</a:t>
            </a: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 &lt;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 +=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15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Цикл do-while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i +=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 &lt;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16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Пакеты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wtf.scala.e01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??? //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Error:(39, 1) expected class or object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Импорты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22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p._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Все члены пакета p (аналогично </a:t>
            </a: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p.* из Java).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p.x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x объекта p.a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 </a:t>
            </a: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x объекта p импортирован как a.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18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48466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p.{x, y}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члены x и y объекта p.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p.{x =&gt; _, _}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Все члены пакета p, кроме x.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p1.p2.z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член z объекта p2, который является членом p1.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Импорты по умолчанию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42900" lvl="0" indent="-381000" rtl="0">
              <a:lnSpc>
                <a:spcPct val="140000"/>
              </a:lnSpc>
              <a:spcBef>
                <a:spcPts val="170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lang="en-GB" sz="2400" i="1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Пакет java.lang._</a:t>
            </a:r>
            <a:endParaRPr sz="2400" i="1">
              <a:solidFill>
                <a:srgbClr val="5F5F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34290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lang="en-GB" sz="2400" i="1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Пакет scala._</a:t>
            </a:r>
            <a:endParaRPr sz="2400" i="1">
              <a:solidFill>
                <a:srgbClr val="5F5F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34290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5F60"/>
              </a:buClr>
              <a:buSzPts val="2400"/>
              <a:buFont typeface="Georgia"/>
              <a:buChar char="●"/>
            </a:pPr>
            <a:r>
              <a:rPr lang="en-GB" sz="2400" i="1">
                <a:solidFill>
                  <a:srgbClr val="5F5F60"/>
                </a:solidFill>
                <a:latin typeface="Georgia"/>
                <a:ea typeface="Georgia"/>
                <a:cs typeface="Georgia"/>
                <a:sym typeface="Georgia"/>
              </a:rPr>
              <a:t>Поля объекта scala.Predef._</a:t>
            </a:r>
            <a:endParaRPr sz="2400"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63750" y="3621700"/>
            <a:ext cx="3855900" cy="9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Толмачёв Сергей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Программист в Waves Platform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Пишу на Scala около 5 лет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Подробнее: http://tolsi.ru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5" y="478650"/>
            <a:ext cx="2887051" cy="28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Примеры полезных объектов для импорта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22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scala.sys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Доступ к системным функциям, процессам и параметрам окружения</a:t>
            </a:r>
            <a:endParaRPr sz="1100">
              <a:solidFill>
                <a:srgbClr val="000000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353744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sys._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TestSys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println(props)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println(env)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353744"/>
              </a:solidFill>
              <a:highlight>
                <a:srgbClr val="C9DAF8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20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scala.math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Математика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math.Pi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TestMath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println(3d / Pi)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Примитивные типы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Byte - 8 bit signed value. Range from -128 to 127 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Short -  16 bit signed value. Range -32768 to 32767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Int - 32 bit signed value. Range -2147483648 to 2147483647 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Long - 64 bit signed value. -9223372036854775808 to 9223372036854775807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Float - 32 bit IEEE 754 single-precision float 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Double - 64 bit IEEE 754 double-precision float 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Char - 16 bit unsigned Unicode character. Range from U+0000 to U+FFFF </a:t>
            </a: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String - A sequence of Chars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regularString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"Hi, Scala!"</a:t>
            </a:r>
            <a:endParaRPr sz="140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78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multilineString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>
              <a:solidFill>
                <a:srgbClr val="409B1C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Hello, </a:t>
            </a:r>
            <a:endParaRPr sz="1400">
              <a:solidFill>
                <a:srgbClr val="409B1C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Scala!"""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Строки, форматирование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 dirty="0" err="1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 dirty="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12.456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 dirty="0" err="1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 dirty="0" err="1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 dirty="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 dirty="0" err="1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 dirty="0" err="1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multilineStringVar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 dirty="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 dirty="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Hello, </a:t>
            </a:r>
            <a:endParaRPr sz="1400" dirty="0"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Scala!"""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 dirty="0" err="1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 dirty="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400" dirty="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value of the float variable is %f, while the value of the integer variable is %d, and the string is %s"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multilineStringVar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    </a:t>
            </a:r>
            <a:b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(fs)</a:t>
            </a:r>
            <a:endParaRPr sz="140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Строки, интерполяция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71900" y="2234975"/>
            <a:ext cx="82221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"James"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println(s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$name"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println(s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 + 1 = ${1 + 1}"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Приведение типов	</a:t>
            </a: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471900" y="2071700"/>
            <a:ext cx="8222100" cy="25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Для всех численных типов и строк есть методы .toLong, .toInt, …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Вместо “obj instanceof String” в Scala есть метод obj.isInstanceOf[String]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Вместо “(Long) obj” в Scala есть метод obj.asInstanceOf[Long]</a:t>
            </a: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Основы работы с консолью</a:t>
            </a: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 Predef: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println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readline (рекомендуют использовать scala.io.StdIn)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wtf.scala.e01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scala.io.StdIn.readLine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 ConsoleTest extends App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 i = readLine().toInt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println(i + 10)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Функции. Простые</a:t>
            </a:r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71900" y="2102300"/>
            <a:ext cx="82221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 x * y }</a:t>
            </a: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27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Функции. Анонимные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471900" y="2102300"/>
            <a:ext cx="82221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=&gt; x +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x +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28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Функции. Анонимные</a:t>
            </a: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=&gt;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"("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x +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y +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")"</a:t>
            </a:r>
            <a:endParaRPr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9B1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() =&gt;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a()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29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 descr="koshecka_13359381_orig_.jpg"/>
          <p:cNvPicPr preferRelativeResize="0"/>
          <p:nvPr/>
        </p:nvPicPr>
        <p:blipFill rotWithShape="1">
          <a:blip r:embed="rId3">
            <a:alphaModFix/>
          </a:blip>
          <a:srcRect l="12973" r="12973"/>
          <a:stretch/>
        </p:blipFill>
        <p:spPr>
          <a:xfrm>
            <a:off x="0" y="24"/>
            <a:ext cx="3808976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4491475" y="913500"/>
            <a:ext cx="4202700" cy="3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Кто здесь и зачем?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Списки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val numbers = List(1, 2, 3, 4)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numbers: List[Int] = List(1, 2, 3, 4)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Наборы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Наборы не содержат одинаковых элементов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Set(1, 1, 2)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scala.collection.immutable.Set[Int] = Set(1,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14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Карты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Map(1 -&gt;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scala.collection.immutable.Map[Int,Int] = Map(1 -&gt;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Массивы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Array(1,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Array[Int] = Array(1, 2)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Кортеж</a:t>
            </a: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030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Кортеж объединяет простые логические элементы коллекции без использования классов.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val hostPort = ("localhost", 80)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hostPort: (String, Int) = (localhost, 80)</a:t>
            </a:r>
            <a:endParaRPr sz="1000">
              <a:solidFill>
                <a:srgbClr val="3030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hostPort._1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res0: String = localhost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scala&gt; hostPort._2</a:t>
            </a:r>
            <a:b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0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res1: Int = 80</a:t>
            </a:r>
            <a:endParaRPr sz="900">
              <a:solidFill>
                <a:srgbClr val="0000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14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31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Коллекции. Совсем кратко</a:t>
            </a:r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Mutable и immutable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32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23" name="Shape 323" descr="shared-mutable-stat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075"/>
            <a:ext cx="3934619" cy="2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 descr="immutabilit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425" y="2465075"/>
            <a:ext cx="4131724" cy="25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"chris"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"maurice"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(n &lt;- names) { println(n) 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33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Почти цикл, но скорее нет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- comprehensions (включения)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(a &lt;-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until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println(a)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until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).foreach(a =&gt; println(a))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34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 с yield</a:t>
            </a: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"chris"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"maurice"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(chris, ed, maurice)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capNames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(e &lt;- names)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e.capitalize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capNames: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Chris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Maurice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lengths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(e &lt;- names) 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   </a:t>
            </a:r>
            <a:r>
              <a:rPr lang="en-GB" sz="1200">
                <a:solidFill>
                  <a:srgbClr val="8C86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imagine that this required multiple lines of code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   e.length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| }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lengths: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2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2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585858"/>
              </a:solidFill>
              <a:highlight>
                <a:srgbClr val="FEFEF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35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For-comprehension с yield</a:t>
            </a: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until i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flatMap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x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until x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    y </a:t>
            </a:r>
            <a:r>
              <a:rPr lang="en-GB" sz="14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4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GB" sz="1400">
                <a:solidFill>
                  <a:srgbClr val="51515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...)</a:t>
            </a:r>
            <a:endParaRPr sz="14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050">
              <a:solidFill>
                <a:srgbClr val="585858"/>
              </a:solidFill>
              <a:highlight>
                <a:srgbClr val="FEFEF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36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"Vasya"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say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"Meow :3"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Cat(name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say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"Meow :3"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78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Классы, наследование</a:t>
            </a: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def isHuman: Boolean = false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 extends Animal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38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Классы, Перегрузка методов</a:t>
            </a: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471900" y="1847175"/>
            <a:ext cx="8222100" cy="27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def isHuman: Boolean = false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Human extends Animal {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override def isHuman: Boolean = true</a:t>
            </a:r>
            <a:endParaRPr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39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679775" y="1256496"/>
            <a:ext cx="5798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Что за зверь такой - Scala?</a:t>
            </a:r>
            <a:endParaRPr/>
          </a:p>
        </p:txBody>
      </p:sp>
      <p:pic>
        <p:nvPicPr>
          <p:cNvPr id="119" name="Shape 119" descr="1e0da38d872cd7bb0bbcf7c1de3fd96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87" y="2658262"/>
            <a:ext cx="1564026" cy="15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977600" y="2449675"/>
            <a:ext cx="5670000" cy="21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Выразительность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Краткость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Взаимодействие с Java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00" y="730600"/>
            <a:ext cx="7481300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1533400" y="4695625"/>
            <a:ext cx="6718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http://www.jesperdj.com/2016/01/08/scala-access-modifiers-and-qualifiers-in-detail/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graphicFrame>
        <p:nvGraphicFramePr>
          <p:cNvPr id="388" name="Shape 388"/>
          <p:cNvGraphicFramePr/>
          <p:nvPr/>
        </p:nvGraphicFramePr>
        <p:xfrm>
          <a:off x="1264775" y="1070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EFEFE"/>
                </a:solidFill>
                <a:tableStyleId>{26FBAC00-4EE5-4A85-BBB5-BA0611A5922F}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private[this]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only to the current instance of the class it’s declared in.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the current instance and other instances of the class it’s declared in.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protected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only to instances of the current class and subclasses of the current class.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private[model]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lang="en-GB" sz="1200" i="1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com.acme.coolapp.model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Модификаторы доступа</a:t>
            </a: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graphicFrame>
        <p:nvGraphicFramePr>
          <p:cNvPr id="395" name="Shape 395"/>
          <p:cNvGraphicFramePr/>
          <p:nvPr/>
        </p:nvGraphicFramePr>
        <p:xfrm>
          <a:off x="1663575" y="148113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EFEFE"/>
                </a:solidFill>
                <a:tableStyleId>{26FBAC00-4EE5-4A85-BBB5-BA0611A5922F}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private[coolapp]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lang="en-GB" sz="1200" i="1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com.acme.coolapp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private[acme]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available to all classes beneath the </a:t>
                      </a:r>
                      <a:r>
                        <a:rPr lang="en-GB" sz="1200" i="1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com.acme</a:t>
                      </a: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package.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(no modifier)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200">
                          <a:solidFill>
                            <a:srgbClr val="636363"/>
                          </a:solidFill>
                          <a:highlight>
                            <a:srgbClr val="FEFEFE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method is public.</a:t>
                      </a:r>
                      <a:endParaRPr sz="1200">
                        <a:solidFill>
                          <a:srgbClr val="636363"/>
                        </a:solidFill>
                        <a:highlight>
                          <a:srgbClr val="FEFEFE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1264775" y="4359325"/>
            <a:ext cx="73572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http://alvinalexander.com/scala/how-to-control-scala-method-scope-object-private-package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code conventions</a:t>
            </a:r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http://docs.scala-lang.org/style/</a:t>
            </a:r>
            <a:r>
              <a:rPr lang="en-GB"/>
              <a:t>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http://twitter.github.io/effectivescala/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В каждой компании и проекте возможно немного свои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Во многом они сходятся и знать их надо</a:t>
            </a: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43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Материалы для курса</a:t>
            </a:r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Функциональное программирование. SCALA для нетерпеливых. Кей С. Хорстманн.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</a:rPr>
              <a:t>https://twitter.github.io/scala_school/ru/basics.html</a:t>
            </a:r>
            <a:r>
              <a:rPr lang="en-GB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http://twitter.github.io/effectivescala/index-ru.html</a:t>
            </a:r>
            <a:r>
              <a:rPr lang="en-GB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accent5"/>
                </a:solidFill>
                <a:hlinkClick r:id="rId4"/>
              </a:rPr>
              <a:t>https://www.scala-exercises.org/std_lib/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http://www.atomicscala.com/</a:t>
            </a:r>
            <a:r>
              <a:rPr lang="en-GB"/>
              <a:t> </a:t>
            </a: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44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45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88" y="771450"/>
            <a:ext cx="744461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46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88" y="771450"/>
            <a:ext cx="750333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47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825" y="740850"/>
            <a:ext cx="59442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48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638" y="771450"/>
            <a:ext cx="695671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и структура SBT проекта</a:t>
            </a:r>
            <a:endParaRPr/>
          </a:p>
        </p:txBody>
      </p:sp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49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88" y="751050"/>
            <a:ext cx="777702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28" name="Shape 128" descr="toptal-blog-image-14096917159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50" y="181200"/>
            <a:ext cx="4781101" cy="47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34" name="Shape 134" descr="ray_ad_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02" y="0"/>
            <a:ext cx="7813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 REPL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5" y="2168275"/>
            <a:ext cx="7853250" cy="2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 rot="-5400000">
            <a:off x="-843575" y="2020850"/>
            <a:ext cx="4064100" cy="10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2289425" y="1286425"/>
            <a:ext cx="5919900" cy="2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HelloWorld 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(args:</a:t>
            </a:r>
            <a:r>
              <a:rPr lang="en-GB" sz="2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2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{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println(</a:t>
            </a:r>
            <a:r>
              <a:rPr lang="en-GB" sz="2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"Hello,world!"</a:t>
            </a: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E2896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24950" y="125925"/>
            <a:ext cx="7747500" cy="4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Выражения</a:t>
            </a:r>
            <a:endParaRPr sz="24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res0: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Константы</a:t>
            </a:r>
            <a:endParaRPr sz="24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three: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fiveLong: Long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fiveLong: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GB" sz="1400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3B5BB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>
              <a:solidFill>
                <a:srgbClr val="3B5BB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Переменные</a:t>
            </a:r>
            <a:endParaRPr sz="24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</a:t>
            </a:r>
            <a:r>
              <a:rPr lang="en-GB" sz="1400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"java"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java.lang.String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java</a:t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scala&gt; name = </a:t>
            </a:r>
            <a:r>
              <a:rPr lang="en-GB" sz="1400">
                <a:solidFill>
                  <a:srgbClr val="409B1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"scala"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GB" sz="1400">
                <a:solidFill>
                  <a:srgbClr val="3B5BB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java.lang.String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scala</a:t>
            </a:r>
            <a:endParaRPr sz="1400"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3198</Words>
  <Application>Microsoft Office PowerPoint</Application>
  <PresentationFormat>Экран (16:9)</PresentationFormat>
  <Paragraphs>325</Paragraphs>
  <Slides>49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Georgia</vt:lpstr>
      <vt:lpstr>Courier New</vt:lpstr>
      <vt:lpstr>Consolas</vt:lpstr>
      <vt:lpstr>Arial</vt:lpstr>
      <vt:lpstr>Proxima Nova</vt:lpstr>
      <vt:lpstr>Verdana</vt:lpstr>
      <vt:lpstr>Roboto</vt:lpstr>
      <vt:lpstr>Material</vt:lpstr>
      <vt:lpstr>Scala School</vt:lpstr>
      <vt:lpstr>Толмачёв Сергей</vt:lpstr>
      <vt:lpstr>Кто здесь и зачем?</vt:lpstr>
      <vt:lpstr>Что за зверь такой - Scala?</vt:lpstr>
      <vt:lpstr>Презентация PowerPoint</vt:lpstr>
      <vt:lpstr>Презентация PowerPoint</vt:lpstr>
      <vt:lpstr>Scala REPL</vt:lpstr>
      <vt:lpstr>Hello World</vt:lpstr>
      <vt:lpstr>Презентация PowerPoint</vt:lpstr>
      <vt:lpstr>Условия</vt:lpstr>
      <vt:lpstr>Условия</vt:lpstr>
      <vt:lpstr>Условия</vt:lpstr>
      <vt:lpstr>Условия</vt:lpstr>
      <vt:lpstr>Условия</vt:lpstr>
      <vt:lpstr>Цикл while</vt:lpstr>
      <vt:lpstr>Цикл do-while</vt:lpstr>
      <vt:lpstr>Пакеты</vt:lpstr>
      <vt:lpstr>Импорты</vt:lpstr>
      <vt:lpstr>Импорты по умолчанию</vt:lpstr>
      <vt:lpstr>Примеры полезных объектов для импорта</vt:lpstr>
      <vt:lpstr>Примитивные типы</vt:lpstr>
      <vt:lpstr>Строки</vt:lpstr>
      <vt:lpstr>Строки, форматирование</vt:lpstr>
      <vt:lpstr>Строки, интерполяция</vt:lpstr>
      <vt:lpstr>Приведение типов </vt:lpstr>
      <vt:lpstr>Основы работы с консолью</vt:lpstr>
      <vt:lpstr>Функции. Простые</vt:lpstr>
      <vt:lpstr>Функции. Анонимные</vt:lpstr>
      <vt:lpstr>Функции. Анонимные</vt:lpstr>
      <vt:lpstr>Коллекции. Совсем кратко</vt:lpstr>
      <vt:lpstr>Коллекции. Совсем кратко</vt:lpstr>
      <vt:lpstr>Коллекции. Совсем кратко</vt:lpstr>
      <vt:lpstr>For-comprehension</vt:lpstr>
      <vt:lpstr>Почти цикл, но скорее нет for - comprehensions (включения)</vt:lpstr>
      <vt:lpstr>For-comprehension с yield</vt:lpstr>
      <vt:lpstr>For-comprehension с yield</vt:lpstr>
      <vt:lpstr>Классы</vt:lpstr>
      <vt:lpstr>Классы, наследование</vt:lpstr>
      <vt:lpstr>Классы, Перегрузка методов</vt:lpstr>
      <vt:lpstr>Модификаторы доступа</vt:lpstr>
      <vt:lpstr>Модификаторы доступа</vt:lpstr>
      <vt:lpstr>Модификаторы доступа</vt:lpstr>
      <vt:lpstr>Scala code conventions</vt:lpstr>
      <vt:lpstr>Материалы для курса</vt:lpstr>
      <vt:lpstr>Создание и структура SBT проекта</vt:lpstr>
      <vt:lpstr>Создание и структура SBT проекта</vt:lpstr>
      <vt:lpstr>Создание и структура SBT проекта</vt:lpstr>
      <vt:lpstr>Создание и структура SBT проекта</vt:lpstr>
      <vt:lpstr>Создание и структура SBT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School</dc:title>
  <cp:lastModifiedBy>Asus</cp:lastModifiedBy>
  <cp:revision>1</cp:revision>
  <dcterms:modified xsi:type="dcterms:W3CDTF">2018-04-08T09:37:08Z</dcterms:modified>
</cp:coreProperties>
</file>